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3" r:id="rId8"/>
    <p:sldId id="269" r:id="rId9"/>
    <p:sldId id="266" r:id="rId10"/>
    <p:sldId id="268" r:id="rId11"/>
    <p:sldId id="277" r:id="rId12"/>
    <p:sldId id="271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29" autoAdjust="0"/>
  </p:normalViewPr>
  <p:slideViewPr>
    <p:cSldViewPr snapToGrid="0" snapToObjects="1">
      <p:cViewPr>
        <p:scale>
          <a:sx n="75" d="100"/>
          <a:sy n="75" d="100"/>
        </p:scale>
        <p:origin x="-106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3" formatCode="&quot;$&quot;#,##0.00">
                  <c:v>18.626434</c:v>
                </c:pt>
                <c:pt idx="5" formatCode="&quot;$&quot;#,##0.00">
                  <c:v>79.35141</c:v>
                </c:pt>
                <c:pt idx="6" formatCode="&quot;$&quot;#,##0.00">
                  <c:v>83.42598249999998</c:v>
                </c:pt>
                <c:pt idx="7" formatCode="&quot;$&quot;#,##0.00">
                  <c:v>16.4125575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 &amp; Lodging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3" formatCode="&quot;$&quot;#,##0.00">
                  <c:v>0.129</c:v>
                </c:pt>
                <c:pt idx="5" formatCode="&quot;$&quot;#,##0.00">
                  <c:v>0.37</c:v>
                </c:pt>
                <c:pt idx="6" formatCode="&quot;$&quot;#,##0.00">
                  <c:v>0.6805</c:v>
                </c:pt>
                <c:pt idx="7" formatCode="&quot;$&quot;#,##0.00">
                  <c:v>0.1275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Professional &amp; Technical Services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Sheet1!$D$2:$D$9</c:f>
              <c:numCache>
                <c:formatCode>"$"#,##0.00</c:formatCode>
                <c:ptCount val="8"/>
                <c:pt idx="0">
                  <c:v>0.15910702</c:v>
                </c:pt>
                <c:pt idx="1">
                  <c:v>1.49382649</c:v>
                </c:pt>
                <c:pt idx="2">
                  <c:v>1.35846972</c:v>
                </c:pt>
                <c:pt idx="3">
                  <c:v>5.360560319999997</c:v>
                </c:pt>
                <c:pt idx="4">
                  <c:v>6.050468159999999</c:v>
                </c:pt>
                <c:pt idx="5">
                  <c:v>6.24614014</c:v>
                </c:pt>
                <c:pt idx="6">
                  <c:v>1.93903616</c:v>
                </c:pt>
                <c:pt idx="7">
                  <c:v>1.062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9332984"/>
        <c:axId val="2089336104"/>
      </c:barChart>
      <c:catAx>
        <c:axId val="208933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800000"/>
                </a:solidFill>
              </a:defRPr>
            </a:pPr>
            <a:endParaRPr lang="en-US"/>
          </a:p>
        </c:txPr>
        <c:crossAx val="2089336104"/>
        <c:crosses val="autoZero"/>
        <c:auto val="1"/>
        <c:lblAlgn val="ctr"/>
        <c:lblOffset val="100"/>
        <c:noMultiLvlLbl val="0"/>
      </c:catAx>
      <c:valAx>
        <c:axId val="2089336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800000"/>
                </a:solidFill>
              </a:defRPr>
            </a:pPr>
            <a:endParaRPr lang="en-US"/>
          </a:p>
        </c:txPr>
        <c:crossAx val="2089332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812319538966"/>
          <c:y val="0.350518230251611"/>
          <c:w val="0.306066677585156"/>
          <c:h val="0.611007357535444"/>
        </c:manualLayout>
      </c:layout>
      <c:overlay val="0"/>
      <c:txPr>
        <a:bodyPr/>
        <a:lstStyle/>
        <a:p>
          <a:pPr>
            <a:defRPr sz="1600" b="1">
              <a:solidFill>
                <a:srgbClr val="800000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5101995955159"/>
          <c:y val="0.0466937514936485"/>
          <c:w val="0.613059293724648"/>
          <c:h val="0.8359905830622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3">
                  <c:v>220.0</c:v>
                </c:pt>
                <c:pt idx="4">
                  <c:v>5.0</c:v>
                </c:pt>
                <c:pt idx="5">
                  <c:v>450.0</c:v>
                </c:pt>
                <c:pt idx="6">
                  <c:v>490.0</c:v>
                </c:pt>
                <c:pt idx="7">
                  <c:v>110.0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Food &amp; Lodging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5">
                  <c:v>15.0</c:v>
                </c:pt>
                <c:pt idx="6">
                  <c:v>20.0</c:v>
                </c:pt>
                <c:pt idx="7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 &amp; Tech Services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3.0</c:v>
                </c:pt>
                <c:pt idx="1">
                  <c:v>5.0</c:v>
                </c:pt>
                <c:pt idx="2">
                  <c:v>10.0</c:v>
                </c:pt>
                <c:pt idx="3">
                  <c:v>30.0</c:v>
                </c:pt>
                <c:pt idx="4">
                  <c:v>30.0</c:v>
                </c:pt>
                <c:pt idx="5">
                  <c:v>45.0</c:v>
                </c:pt>
                <c:pt idx="6">
                  <c:v>25.0</c:v>
                </c:pt>
                <c:pt idx="7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2031224"/>
        <c:axId val="2102034376"/>
      </c:barChart>
      <c:catAx>
        <c:axId val="210203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en-US"/>
          </a:p>
        </c:txPr>
        <c:crossAx val="2102034376"/>
        <c:crosses val="autoZero"/>
        <c:auto val="1"/>
        <c:lblAlgn val="ctr"/>
        <c:lblOffset val="100"/>
        <c:noMultiLvlLbl val="0"/>
      </c:catAx>
      <c:valAx>
        <c:axId val="2102034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en-US"/>
          </a:p>
        </c:txPr>
        <c:crossAx val="2102031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800000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Aroostook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5.0</c:v>
                </c:pt>
                <c:pt idx="1">
                  <c:v>2.0</c:v>
                </c:pt>
                <c:pt idx="2">
                  <c:v>5.0</c:v>
                </c:pt>
                <c:pt idx="3">
                  <c:v>290.0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Eastern Maine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5.0</c:v>
                </c:pt>
                <c:pt idx="1">
                  <c:v>5.0</c:v>
                </c:pt>
                <c:pt idx="2">
                  <c:v>6.0</c:v>
                </c:pt>
                <c:pt idx="3">
                  <c:v>300.0</c:v>
                </c:pt>
                <c:pt idx="4">
                  <c:v>45.0</c:v>
                </c:pt>
                <c:pt idx="5">
                  <c:v>470.0</c:v>
                </c:pt>
                <c:pt idx="6">
                  <c:v>110.0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Wesern Maine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  <c:pt idx="5">
                  <c:v>2008.0</c:v>
                </c:pt>
                <c:pt idx="6">
                  <c:v>2009.0</c:v>
                </c:pt>
                <c:pt idx="7">
                  <c:v>2010.0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2.0</c:v>
                </c:pt>
                <c:pt idx="4">
                  <c:v>5.0</c:v>
                </c:pt>
                <c:pt idx="5">
                  <c:v>220.0</c:v>
                </c:pt>
                <c:pt idx="6">
                  <c:v>650.0</c:v>
                </c:pt>
                <c:pt idx="7">
                  <c:v>170.0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2069432"/>
        <c:axId val="2102072584"/>
      </c:barChart>
      <c:catAx>
        <c:axId val="2102069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en-US"/>
          </a:p>
        </c:txPr>
        <c:crossAx val="2102072584"/>
        <c:crosses val="autoZero"/>
        <c:auto val="1"/>
        <c:lblAlgn val="ctr"/>
        <c:lblOffset val="100"/>
        <c:noMultiLvlLbl val="0"/>
      </c:catAx>
      <c:valAx>
        <c:axId val="2102072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</a:defRPr>
            </a:pPr>
            <a:endParaRPr lang="en-US"/>
          </a:p>
        </c:txPr>
        <c:crossAx val="2102069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522265548817"/>
          <c:y val="0.376325202222851"/>
          <c:w val="0.261477734451183"/>
          <c:h val="0.247349595554297"/>
        </c:manualLayout>
      </c:layout>
      <c:overlay val="0"/>
      <c:txPr>
        <a:bodyPr/>
        <a:lstStyle/>
        <a:p>
          <a:pPr>
            <a:defRPr b="1">
              <a:solidFill>
                <a:srgbClr val="800000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Verdan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Verdana"/>
                <a:ea typeface="+mj-ea"/>
                <a:cs typeface="+mj-cs"/>
              </a:defRPr>
            </a:lvl1pPr>
          </a:lstStyle>
          <a:p>
            <a:fld id="{CCAC2ED9-505A-C042-986D-E79C3CA369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Verdana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Verdan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Verdana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Verdana"/>
                <a:ea typeface="+mj-ea"/>
                <a:cs typeface="+mj-cs"/>
              </a:defRPr>
            </a:lvl1pPr>
          </a:lstStyle>
          <a:p>
            <a:fld id="{CCAC2ED9-505A-C042-986D-E79C3CA369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5EEAA87-022D-394D-8458-8ED3369BDD9B}" type="datetimeFigureOut">
              <a:rPr lang="en-US" smtClean="0"/>
              <a:t>10/26/11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CAC2ED9-505A-C042-986D-E79C3CA369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Verdana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12 (1).NE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2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521447"/>
            <a:ext cx="7583488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Wind Power and the Maine Economy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4003240"/>
            <a:ext cx="5774266" cy="1546660"/>
          </a:xfrm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Charles S. Colgan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Professor of Public Policy &amp; Management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Muskie School of Public Service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University of Southern Maine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16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Operating Period EMPLOYMENT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501" y="1828798"/>
            <a:ext cx="2673088" cy="3996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7267" y="2412999"/>
            <a:ext cx="5002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Routine Operations &amp; Maintenance</a:t>
            </a:r>
          </a:p>
          <a:p>
            <a:endParaRPr lang="en-US" sz="2400" b="1" dirty="0">
              <a:solidFill>
                <a:srgbClr val="800000"/>
              </a:solidFill>
            </a:endParaRPr>
          </a:p>
          <a:p>
            <a:r>
              <a:rPr lang="en-US" sz="2400" b="1" dirty="0" smtClean="0">
                <a:solidFill>
                  <a:srgbClr val="800000"/>
                </a:solidFill>
              </a:rPr>
              <a:t>~30 Direct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15 Indirect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Total ~45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3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“Jobs”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Jobs “created”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Construction</a:t>
            </a:r>
          </a:p>
          <a:p>
            <a:pPr lvl="2"/>
            <a:r>
              <a:rPr lang="en-US" sz="2800" b="1" dirty="0" smtClean="0">
                <a:solidFill>
                  <a:srgbClr val="000000"/>
                </a:solidFill>
              </a:rPr>
              <a:t>“Full time”?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Jobs “supported”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Professional &amp; Technical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Restaurant &amp; Lodging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</a:rPr>
              <a:t>Indirect Jobs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Taxes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Taxes are transfers: they are neither costs nor benefits in determining the ultimate economic value of an investment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Modest gains in state taxes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Property taxes of large energy projects in small communities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</a:rPr>
              <a:t>Large increases in valuation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</a:rPr>
              <a:t>Decreases in tax rates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</a:rPr>
              <a:t>Increases in local services</a:t>
            </a:r>
          </a:p>
        </p:txBody>
      </p:sp>
    </p:spTree>
    <p:extLst>
      <p:ext uri="{BB962C8B-B14F-4D97-AF65-F5344CB8AC3E}">
        <p14:creationId xmlns:p14="http://schemas.microsoft.com/office/powerpoint/2010/main" val="214252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Costs and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Costs: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Project expenditures in construction and operating period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Reductions in wild land values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Benefits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Price reductions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Reliability credits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Avoided environmental costs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81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 descr="pixe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71413" y="867290"/>
            <a:ext cx="8339187" cy="5428219"/>
            <a:chOff x="386272" y="1027087"/>
            <a:chExt cx="8339187" cy="54282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272" y="1027087"/>
              <a:ext cx="3238570" cy="19528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2533" y="3089963"/>
              <a:ext cx="5049638" cy="15547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2459" y="4931306"/>
              <a:ext cx="2413000" cy="1524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46100" y="469900"/>
            <a:ext cx="8064500" cy="5924711"/>
            <a:chOff x="546100" y="609229"/>
            <a:chExt cx="7734611" cy="57853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3793" y="609229"/>
              <a:ext cx="2306918" cy="23706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100" y="4644720"/>
              <a:ext cx="2366433" cy="174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3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Impacts v. Benefits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74800"/>
            <a:ext cx="7583488" cy="489373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Impacts</a:t>
            </a:r>
            <a:r>
              <a:rPr lang="en-US" sz="2800" dirty="0" smtClean="0">
                <a:solidFill>
                  <a:srgbClr val="000000"/>
                </a:solidFill>
              </a:rPr>
              <a:t>:  Changes in the levels of economic activity in Maine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Employment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Economic Output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Wages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Benefits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Reductions in price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Increases in reliability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Changes in environmental values</a:t>
            </a:r>
          </a:p>
        </p:txBody>
      </p:sp>
    </p:spTree>
    <p:extLst>
      <p:ext uri="{BB962C8B-B14F-4D97-AF65-F5344CB8AC3E}">
        <p14:creationId xmlns:p14="http://schemas.microsoft.com/office/powerpoint/2010/main" val="254496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788" y="3511455"/>
            <a:ext cx="785349" cy="109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548" y="1593373"/>
            <a:ext cx="821586" cy="1164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4" y="2453589"/>
            <a:ext cx="1487054" cy="17151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248" y="1454748"/>
            <a:ext cx="1698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Trans Canada</a:t>
            </a:r>
          </a:p>
          <a:p>
            <a:pPr algn="ctr"/>
            <a:r>
              <a:rPr lang="en-US" b="1" dirty="0" err="1" smtClean="0">
                <a:solidFill>
                  <a:srgbClr val="800000"/>
                </a:solidFill>
                <a:latin typeface="Arial"/>
                <a:cs typeface="Arial"/>
              </a:rPr>
              <a:t>Kibby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 Project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132 MW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134" y="3255535"/>
            <a:ext cx="1061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First Wind Stetson I and II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83 MW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0649" y="1604010"/>
            <a:ext cx="1310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First Wind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Mars Hill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42 MW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334" y="287866"/>
            <a:ext cx="1621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Projects Examined: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257 MW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3" name="Right Arrow 12"/>
          <p:cNvSpPr/>
          <p:nvPr/>
        </p:nvSpPr>
        <p:spPr>
          <a:xfrm rot="1187108">
            <a:off x="1899310" y="3113752"/>
            <a:ext cx="811454" cy="298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4842933" y="2015067"/>
            <a:ext cx="2429615" cy="23220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961159">
            <a:off x="4789189" y="3554966"/>
            <a:ext cx="2549043" cy="25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Construction Period Expenditure Profile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893945"/>
              </p:ext>
            </p:extLst>
          </p:nvPr>
        </p:nvGraphicFramePr>
        <p:xfrm>
          <a:off x="203200" y="1600200"/>
          <a:ext cx="6087533" cy="463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744274"/>
              </p:ext>
            </p:extLst>
          </p:nvPr>
        </p:nvGraphicFramePr>
        <p:xfrm>
          <a:off x="6290733" y="1600200"/>
          <a:ext cx="2573867" cy="2220820"/>
        </p:xfrm>
        <a:graphic>
          <a:graphicData uri="http://schemas.openxmlformats.org/drawingml/2006/table">
            <a:tbl>
              <a:tblPr/>
              <a:tblGrid>
                <a:gridCol w="1544320"/>
                <a:gridCol w="1029547"/>
              </a:tblGrid>
              <a:tr h="29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Construction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$197.82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Food &amp; Lodging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$1.31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Professional &amp; Technical Services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$23.67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800000"/>
                          </a:solidFill>
                          <a:effectLst/>
                          <a:latin typeface="Verdana"/>
                        </a:rPr>
                        <a:t>$222.79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Employment</a:t>
            </a:r>
            <a:r>
              <a:rPr lang="en-US" b="1" dirty="0" smtClean="0"/>
              <a:t> </a:t>
            </a:r>
            <a:r>
              <a:rPr lang="en-US" sz="4000" b="1" dirty="0" smtClean="0"/>
              <a:t>Profile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588355"/>
              </p:ext>
            </p:extLst>
          </p:nvPr>
        </p:nvGraphicFramePr>
        <p:xfrm>
          <a:off x="338667" y="1828800"/>
          <a:ext cx="83820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774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Employment in the Project Regions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56081"/>
              </p:ext>
            </p:extLst>
          </p:nvPr>
        </p:nvGraphicFramePr>
        <p:xfrm>
          <a:off x="557744" y="1828800"/>
          <a:ext cx="790733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WIDESPREAD IMPACTS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185" y="1160386"/>
            <a:ext cx="6842313" cy="55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7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Excluded from the Impact Analysis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558" y="1998130"/>
            <a:ext cx="2900149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" y="4315269"/>
            <a:ext cx="3331633" cy="2232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48" y="1417638"/>
            <a:ext cx="2186169" cy="1464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307" y="4315269"/>
            <a:ext cx="2815167" cy="2071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307" y="1761063"/>
            <a:ext cx="2796416" cy="1927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8866" y="176106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Eastport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5066" y="4233330"/>
            <a:ext cx="108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Offshore:</a:t>
            </a:r>
            <a:br>
              <a:rPr lang="en-US" sz="3600" b="1" dirty="0" smtClean="0"/>
            </a:br>
            <a:r>
              <a:rPr lang="en-US" sz="3600" b="1" dirty="0" smtClean="0"/>
              <a:t>Similar to Onshore with Marine Component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70" y="1523999"/>
            <a:ext cx="3110230" cy="48723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676399"/>
            <a:ext cx="330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0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399</TotalTime>
  <Words>231</Words>
  <Application>Microsoft Macintosh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Precedent</vt:lpstr>
      <vt:lpstr>Wind Power and the Maine Economy</vt:lpstr>
      <vt:lpstr>Impacts v. Benefits</vt:lpstr>
      <vt:lpstr>PowerPoint Presentation</vt:lpstr>
      <vt:lpstr>Construction Period Expenditure Profile</vt:lpstr>
      <vt:lpstr>Employment Profile</vt:lpstr>
      <vt:lpstr>Employment in the Project Regions</vt:lpstr>
      <vt:lpstr>WIDESPREAD IMPACTS</vt:lpstr>
      <vt:lpstr>Excluded from the Impact Analysis</vt:lpstr>
      <vt:lpstr>Offshore: Similar to Onshore with Marine Component</vt:lpstr>
      <vt:lpstr>Operating Period EMPLOYMENT</vt:lpstr>
      <vt:lpstr>“Jobs”</vt:lpstr>
      <vt:lpstr>Taxes</vt:lpstr>
      <vt:lpstr>Costs and Benefits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Impacts of Wind Power Development</dc:title>
  <dc:creator>Charles Colgan</dc:creator>
  <cp:lastModifiedBy>Harry Brown</cp:lastModifiedBy>
  <cp:revision>24</cp:revision>
  <dcterms:created xsi:type="dcterms:W3CDTF">2011-10-21T01:21:07Z</dcterms:created>
  <dcterms:modified xsi:type="dcterms:W3CDTF">2011-10-26T11:01:43Z</dcterms:modified>
</cp:coreProperties>
</file>